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4" r:id="rId6"/>
    <p:sldId id="268" r:id="rId7"/>
    <p:sldId id="267" r:id="rId8"/>
    <p:sldId id="263" r:id="rId9"/>
    <p:sldId id="266" r:id="rId10"/>
    <p:sldId id="26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5994"/>
  </p:normalViewPr>
  <p:slideViewPr>
    <p:cSldViewPr snapToGrid="0" snapToObjects="1">
      <p:cViewPr varScale="1">
        <p:scale>
          <a:sx n="117" d="100"/>
          <a:sy n="117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10.mov"/><Relationship Id="rId7" Type="http://schemas.openxmlformats.org/officeDocument/2006/relationships/image" Target="../media/image7.png"/><Relationship Id="rId2" Type="http://schemas.microsoft.com/office/2007/relationships/media" Target="../media/media10.mo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1.m4a"/><Relationship Id="rId4" Type="http://schemas.microsoft.com/office/2007/relationships/media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0DA8-0023-6B09-0351-9CD10D369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192589"/>
            <a:ext cx="8991600" cy="23393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of the Effectiveness </a:t>
            </a:r>
            <a:r>
              <a:rPr lang="en-US" b="1"/>
              <a:t>of NAMB’s </a:t>
            </a:r>
            <a:r>
              <a:rPr lang="en-US" b="1" dirty="0"/>
              <a:t>Church Planter Pre-Assessment Process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A9060-026E-AD13-1C80-E48402B00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851800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Developing a ML classification model trained on the results of the pre-assessment survey to predict whether a couple is likely to be given the “ready” score based on the results of the pre-assessment survey.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B2DF9-4ECE-3889-93BC-FA9455A0D6D1}"/>
              </a:ext>
            </a:extLst>
          </p:cNvPr>
          <p:cNvSpPr txBox="1"/>
          <p:nvPr/>
        </p:nvSpPr>
        <p:spPr>
          <a:xfrm>
            <a:off x="5154386" y="5411574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David Bello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0A65CCF-0817-94A4-79C7-A801F3286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62"/>
    </mc:Choice>
    <mc:Fallback xmlns="">
      <p:transition spd="slow" advTm="2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Web App Presentation for NAMB.mov" descr="Web App Presentation for NAMB.mov">
            <a:hlinkClick r:id="" action="ppaction://media"/>
            <a:extLst>
              <a:ext uri="{FF2B5EF4-FFF2-40B4-BE49-F238E27FC236}">
                <a16:creationId xmlns:a16="http://schemas.microsoft.com/office/drawing/2014/main" id="{0F78B087-198F-0D63-A34C-36C59C5B22A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6589" y="235618"/>
            <a:ext cx="10218821" cy="638676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3124C0-FD81-A72D-EA82-50A3A3F7F29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19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4"/>
    </mc:Choice>
    <mc:Fallback xmlns="">
      <p:transition spd="slow" advTm="70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2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79" objId="7"/>
        <p14:stopEvt time="69294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21ADC-8263-316B-1B61-E2B6AD94AEAF}"/>
              </a:ext>
            </a:extLst>
          </p:cNvPr>
          <p:cNvSpPr txBox="1"/>
          <p:nvPr/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cap="all" spc="200" baseline="0"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4742C-CBBA-56DB-4369-F04C4040E0C0}"/>
              </a:ext>
            </a:extLst>
          </p:cNvPr>
          <p:cNvSpPr txBox="1"/>
          <p:nvPr/>
        </p:nvSpPr>
        <p:spPr>
          <a:xfrm>
            <a:off x="2231136" y="2638044"/>
            <a:ext cx="7729728" cy="3634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pre-assessments are 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 a good predictor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approval for endorsement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Scores from the observers are </a:t>
            </a: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highly correlated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with approval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Possibly: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Decisions about approving a candidate are not relying on the surveys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Assessments hold no real value in their predicting capabilities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valid is the opinion of the observers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Spouse data must be included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Missing data provides better predicting capabilities??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A67DF0-CFE9-517F-CE58-AF6262EC0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72"/>
    </mc:Choice>
    <mc:Fallback xmlns="">
      <p:transition spd="slow" advTm="13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860E65D-8567-179C-17E8-7D2F32786944}"/>
              </a:ext>
            </a:extLst>
          </p:cNvPr>
          <p:cNvSpPr txBox="1">
            <a:spLocks/>
          </p:cNvSpPr>
          <p:nvPr/>
        </p:nvSpPr>
        <p:spPr>
          <a:xfrm>
            <a:off x="5498590" y="988741"/>
            <a:ext cx="5888754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A9060-026E-AD13-1C80-E48402B00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7512" y="1365955"/>
            <a:ext cx="2460978" cy="4357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Determine predictive value of pre-assessment surveys </a:t>
            </a:r>
          </a:p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Name most significant questions in the survey</a:t>
            </a:r>
          </a:p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Build a ML model that predicts likelihood of endorsement based on survey results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AB6661-D07C-34DF-A047-78133C5C3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7"/>
    </mc:Choice>
    <mc:Fallback xmlns="">
      <p:transition spd="slow" advTm="1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4860E65D-8567-179C-17E8-7D2F32786944}"/>
              </a:ext>
            </a:extLst>
          </p:cNvPr>
          <p:cNvSpPr txBox="1">
            <a:spLocks/>
          </p:cNvSpPr>
          <p:nvPr/>
        </p:nvSpPr>
        <p:spPr>
          <a:xfrm>
            <a:off x="965198" y="2490283"/>
            <a:ext cx="5602383" cy="1877437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A9060-026E-AD13-1C80-E48402B00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2304" y="1012682"/>
            <a:ext cx="3657119" cy="24163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I. Obtain data on: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 Candidates (CPIA, 360)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Marriage assessment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Observers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 data from CP wives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D2D053B-DAA4-169B-77BE-2D4D8D6D2842}"/>
              </a:ext>
            </a:extLst>
          </p:cNvPr>
          <p:cNvSpPr txBox="1">
            <a:spLocks/>
          </p:cNvSpPr>
          <p:nvPr/>
        </p:nvSpPr>
        <p:spPr>
          <a:xfrm>
            <a:off x="7942303" y="3177545"/>
            <a:ext cx="3657119" cy="938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II. Clean data and find best predictors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90CB7CF-10AC-9785-7718-859EB01664C3}"/>
              </a:ext>
            </a:extLst>
          </p:cNvPr>
          <p:cNvSpPr txBox="1">
            <a:spLocks/>
          </p:cNvSpPr>
          <p:nvPr/>
        </p:nvSpPr>
        <p:spPr>
          <a:xfrm>
            <a:off x="7942302" y="4110996"/>
            <a:ext cx="3657119" cy="938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III. Build models to fit the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1BB7A4-2384-B4EB-2C72-B239563173FB}"/>
              </a:ext>
            </a:extLst>
          </p:cNvPr>
          <p:cNvSpPr txBox="1">
            <a:spLocks/>
          </p:cNvSpPr>
          <p:nvPr/>
        </p:nvSpPr>
        <p:spPr>
          <a:xfrm>
            <a:off x="7942301" y="5029503"/>
            <a:ext cx="3657119" cy="938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IV. Draw conclusions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097A52-D337-695D-9F9D-30F84B6F3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90"/>
    </mc:Choice>
    <mc:Fallback xmlns="">
      <p:transition spd="slow" advTm="4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32DAB8B-0A28-0315-26BB-D96EB629B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4820" y="2698015"/>
            <a:ext cx="2568039" cy="5986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1FF45C1-F59A-0F00-F1D3-7027CCDCB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1606" y="3323886"/>
            <a:ext cx="2722423" cy="18341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</a:rPr>
              <a:t>275 Pre-assessment survey questions, 1,036 candidates between 2017 - 2022</a:t>
            </a:r>
          </a:p>
          <a:p>
            <a:pPr algn="l">
              <a:lnSpc>
                <a:spcPct val="9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3D5CFA-DC98-748C-1CBB-63074AFE2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0"/>
    </mc:Choice>
    <mc:Fallback xmlns="">
      <p:transition spd="slow" advTm="3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36F508D-77DF-4886-49EA-792A55F85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93" y="1524000"/>
            <a:ext cx="5371474" cy="3437743"/>
          </a:xfrm>
          <a:prstGeom prst="rect">
            <a:avLst/>
          </a:prstGeom>
        </p:spPr>
      </p:pic>
      <p:cxnSp>
        <p:nvCxnSpPr>
          <p:cNvPr id="49" name="Straight Connector 44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BECFF9-9B4E-3AE7-51D8-E40E1432F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734" y="2391118"/>
            <a:ext cx="4799456" cy="20757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D54229-5DC0-D152-BA5C-054B74E2B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896"/>
    </mc:Choice>
    <mc:Fallback xmlns="">
      <p:transition spd="slow" advTm="2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32DAB8B-0A28-0315-26BB-D96EB629B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00" y="1737895"/>
            <a:ext cx="2568039" cy="5986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EE5307-4B8C-1F87-14DE-D833BD538764}"/>
              </a:ext>
            </a:extLst>
          </p:cNvPr>
          <p:cNvSpPr txBox="1">
            <a:spLocks/>
          </p:cNvSpPr>
          <p:nvPr/>
        </p:nvSpPr>
        <p:spPr bwMode="blackWhite">
          <a:xfrm>
            <a:off x="958931" y="4335341"/>
            <a:ext cx="2568039" cy="7342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Dataset 1</a:t>
            </a: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07DA72-2E6C-65CD-9C29-FCFB0460D758}"/>
              </a:ext>
            </a:extLst>
          </p:cNvPr>
          <p:cNvSpPr txBox="1">
            <a:spLocks/>
          </p:cNvSpPr>
          <p:nvPr/>
        </p:nvSpPr>
        <p:spPr bwMode="blackWhite">
          <a:xfrm>
            <a:off x="4743400" y="4353422"/>
            <a:ext cx="2568039" cy="7342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Dataset 2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2CDA25-8146-9688-7339-0857E612A7AE}"/>
              </a:ext>
            </a:extLst>
          </p:cNvPr>
          <p:cNvSpPr txBox="1">
            <a:spLocks/>
          </p:cNvSpPr>
          <p:nvPr/>
        </p:nvSpPr>
        <p:spPr bwMode="blackWhite">
          <a:xfrm>
            <a:off x="8527869" y="4353422"/>
            <a:ext cx="2568039" cy="7342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Dataset 3</a:t>
            </a:r>
            <a:endParaRPr lang="en-US" sz="2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C84925-0B68-B024-A571-AB67E034C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38"/>
    </mc:Choice>
    <mc:Fallback xmlns="">
      <p:transition spd="slow" advTm="27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EE5307-4B8C-1F87-14DE-D833BD538764}"/>
              </a:ext>
            </a:extLst>
          </p:cNvPr>
          <p:cNvSpPr txBox="1">
            <a:spLocks/>
          </p:cNvSpPr>
          <p:nvPr/>
        </p:nvSpPr>
        <p:spPr bwMode="blackWhite">
          <a:xfrm rot="1541087">
            <a:off x="1474652" y="776155"/>
            <a:ext cx="1967137" cy="73429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Data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FB13D9-FF34-6834-E59A-9E2FA3A4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91" y="2350987"/>
            <a:ext cx="5498220" cy="3196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2EFD9F9-9927-86F9-7309-BE18C9EE746A}"/>
              </a:ext>
            </a:extLst>
          </p:cNvPr>
          <p:cNvSpPr/>
          <p:nvPr/>
        </p:nvSpPr>
        <p:spPr>
          <a:xfrm>
            <a:off x="3370270" y="2007414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B6CA01-D761-C91D-F0EE-699736AEA0D9}"/>
              </a:ext>
            </a:extLst>
          </p:cNvPr>
          <p:cNvSpPr/>
          <p:nvPr/>
        </p:nvSpPr>
        <p:spPr>
          <a:xfrm>
            <a:off x="3445990" y="2198346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8C505C-BC38-FEC5-D6EE-7036D96968CE}"/>
              </a:ext>
            </a:extLst>
          </p:cNvPr>
          <p:cNvSpPr/>
          <p:nvPr/>
        </p:nvSpPr>
        <p:spPr>
          <a:xfrm>
            <a:off x="3399142" y="1808356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0B21D2-C833-37E6-97FD-6AEAC8A6872C}"/>
              </a:ext>
            </a:extLst>
          </p:cNvPr>
          <p:cNvSpPr/>
          <p:nvPr/>
        </p:nvSpPr>
        <p:spPr>
          <a:xfrm>
            <a:off x="3341399" y="2205665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49FE10-244E-837C-979B-0235668EB1AD}"/>
              </a:ext>
            </a:extLst>
          </p:cNvPr>
          <p:cNvSpPr/>
          <p:nvPr/>
        </p:nvSpPr>
        <p:spPr>
          <a:xfrm>
            <a:off x="3293990" y="1912220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541535-09D9-3781-C546-3ACA1BACA43B}"/>
              </a:ext>
            </a:extLst>
          </p:cNvPr>
          <p:cNvSpPr/>
          <p:nvPr/>
        </p:nvSpPr>
        <p:spPr>
          <a:xfrm>
            <a:off x="3318231" y="2056154"/>
            <a:ext cx="57743" cy="8094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5B833-B53C-7F6B-BE27-5DCD78DD795C}"/>
              </a:ext>
            </a:extLst>
          </p:cNvPr>
          <p:cNvSpPr txBox="1"/>
          <p:nvPr/>
        </p:nvSpPr>
        <p:spPr>
          <a:xfrm>
            <a:off x="587517" y="155165"/>
            <a:ext cx="82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562FC-5ED3-7B3B-64CA-0041200DCDEE}"/>
              </a:ext>
            </a:extLst>
          </p:cNvPr>
          <p:cNvSpPr txBox="1"/>
          <p:nvPr/>
        </p:nvSpPr>
        <p:spPr>
          <a:xfrm>
            <a:off x="7855779" y="1901074"/>
            <a:ext cx="1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E0414-EE32-989A-F972-5B8BC28C60BE}"/>
              </a:ext>
            </a:extLst>
          </p:cNvPr>
          <p:cNvSpPr txBox="1"/>
          <p:nvPr/>
        </p:nvSpPr>
        <p:spPr>
          <a:xfrm>
            <a:off x="3074378" y="5628559"/>
            <a:ext cx="296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 Machine Learning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65158-5CA7-3FA1-8676-6808BFB5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79" y="2759085"/>
            <a:ext cx="4112223" cy="27882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A3B6AF-D0E2-CB88-83AD-010C1D2DA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4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37"/>
    </mc:Choice>
    <mc:Fallback xmlns="">
      <p:transition spd="slow" advTm="5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40DA8-0023-6B09-0351-9CD10D369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Important questions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61A8BD9-D0CE-483D-CADD-97F397D2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973275"/>
            <a:ext cx="6250769" cy="475058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B51A98-EC43-E82A-2447-AF0F45338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53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746"/>
    </mc:Choice>
    <mc:Fallback xmlns="">
      <p:transition spd="slow" advTm="2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40DA8-0023-6B09-0351-9CD10D369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Important questions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61A8BD9-D0CE-483D-CADD-97F397D24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763" y="973275"/>
            <a:ext cx="6250769" cy="475058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0A31BA87-3960-3126-1CE2-1F375C3088C4}"/>
              </a:ext>
            </a:extLst>
          </p:cNvPr>
          <p:cNvSpPr/>
          <p:nvPr/>
        </p:nvSpPr>
        <p:spPr>
          <a:xfrm>
            <a:off x="6096000" y="1484244"/>
            <a:ext cx="4227443" cy="304800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45518BF-71EB-3214-55BA-F2D2AF179ECC}"/>
              </a:ext>
            </a:extLst>
          </p:cNvPr>
          <p:cNvSpPr/>
          <p:nvPr/>
        </p:nvSpPr>
        <p:spPr>
          <a:xfrm>
            <a:off x="6116865" y="2356114"/>
            <a:ext cx="4227443" cy="304800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51A6E047-8234-0420-0C87-60FD24389D1B}"/>
              </a:ext>
            </a:extLst>
          </p:cNvPr>
          <p:cNvSpPr/>
          <p:nvPr/>
        </p:nvSpPr>
        <p:spPr>
          <a:xfrm>
            <a:off x="6102628" y="1901687"/>
            <a:ext cx="4227443" cy="304800"/>
          </a:xfrm>
          <a:prstGeom prst="frame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0DED11-243F-1932-E91D-EDF0D4C93899}"/>
              </a:ext>
            </a:extLst>
          </p:cNvPr>
          <p:cNvSpPr/>
          <p:nvPr/>
        </p:nvSpPr>
        <p:spPr>
          <a:xfrm>
            <a:off x="6553380" y="3322752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B5B8A1-1CE3-E6CB-31B1-10123E62D0D2}"/>
              </a:ext>
            </a:extLst>
          </p:cNvPr>
          <p:cNvSpPr/>
          <p:nvPr/>
        </p:nvSpPr>
        <p:spPr>
          <a:xfrm>
            <a:off x="6326638" y="3753929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90DC1B-E6C7-977F-1D71-C6263B9AB1E0}"/>
              </a:ext>
            </a:extLst>
          </p:cNvPr>
          <p:cNvSpPr/>
          <p:nvPr/>
        </p:nvSpPr>
        <p:spPr>
          <a:xfrm>
            <a:off x="5735625" y="4177679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C2FEA0-A656-B230-0A88-FDECC3874453}"/>
              </a:ext>
            </a:extLst>
          </p:cNvPr>
          <p:cNvSpPr/>
          <p:nvPr/>
        </p:nvSpPr>
        <p:spPr>
          <a:xfrm>
            <a:off x="6531078" y="4616292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2462B-30A2-E7ED-DF7B-60B6F95984A6}"/>
              </a:ext>
            </a:extLst>
          </p:cNvPr>
          <p:cNvSpPr/>
          <p:nvPr/>
        </p:nvSpPr>
        <p:spPr>
          <a:xfrm>
            <a:off x="6252303" y="5028887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39D0AE-487E-978A-06B6-BC22B2B2B0FC}"/>
              </a:ext>
            </a:extLst>
          </p:cNvPr>
          <p:cNvSpPr/>
          <p:nvPr/>
        </p:nvSpPr>
        <p:spPr>
          <a:xfrm>
            <a:off x="5828556" y="5463786"/>
            <a:ext cx="72427" cy="63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681340-81E2-5195-A7CF-4FD075D6CF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00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7370"/>
    </mc:Choice>
    <mc:Fallback xmlns="">
      <p:transition spd="slow" advTm="6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0.4|0.4|0.4|0.6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640</TotalTime>
  <Words>212</Words>
  <Application>Microsoft Macintosh PowerPoint</Application>
  <PresentationFormat>Widescreen</PresentationFormat>
  <Paragraphs>37</Paragraphs>
  <Slides>11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Evaluation of the Effectiveness of NAMB’s Church Planter Pre-Assessment Process</vt:lpstr>
      <vt:lpstr>PowerPoint Presentation</vt:lpstr>
      <vt:lpstr>PowerPoint Presentation</vt:lpstr>
      <vt:lpstr>Data</vt:lpstr>
      <vt:lpstr>PowerPoint Presentation</vt:lpstr>
      <vt:lpstr>Data</vt:lpstr>
      <vt:lpstr>PowerPoint Presentation</vt:lpstr>
      <vt:lpstr>Important questions</vt:lpstr>
      <vt:lpstr>Important 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the Effectiveness of the Church Planter Pre-Assessment Process</dc:title>
  <dc:creator>Bello, David</dc:creator>
  <cp:lastModifiedBy>Bello, David</cp:lastModifiedBy>
  <cp:revision>13</cp:revision>
  <dcterms:created xsi:type="dcterms:W3CDTF">2022-07-07T13:09:27Z</dcterms:created>
  <dcterms:modified xsi:type="dcterms:W3CDTF">2022-07-08T16:11:15Z</dcterms:modified>
</cp:coreProperties>
</file>